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Hanken Grotesk"/>
      <p:regular r:id="rId24"/>
      <p:bold r:id="rId25"/>
      <p:italic r:id="rId26"/>
      <p:boldItalic r:id="rId27"/>
    </p:embeddedFont>
    <p:embeddedFont>
      <p:font typeface="Crimson Pr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HankenGrotesk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ankenGrotesk-italic.fntdata"/><Relationship Id="rId25" Type="http://schemas.openxmlformats.org/officeDocument/2006/relationships/font" Target="fonts/HankenGrotesk-bold.fntdata"/><Relationship Id="rId28" Type="http://schemas.openxmlformats.org/officeDocument/2006/relationships/font" Target="fonts/CrimsonPro-regular.fntdata"/><Relationship Id="rId27" Type="http://schemas.openxmlformats.org/officeDocument/2006/relationships/font" Target="fonts/HankenGrotesk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rimson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rimsonPro-boldItalic.fntdata"/><Relationship Id="rId30" Type="http://schemas.openxmlformats.org/officeDocument/2006/relationships/font" Target="fonts/CrimsonPr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32fc2ae8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232fc2ae8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32fc2ae8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232fc2ae8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232fc2ae8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232fc2ae8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32fc2ae8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232fc2ae8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32fc2ae8f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232fc2ae8f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32fc2ae8f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232fc2ae8f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232fc2ae8f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232fc2ae8f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232fc2ae8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232fc2ae8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232fc2ae8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232fc2ae8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230156c3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230156c3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1cdad9474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1cdad9474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31c0da50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231c0da50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32fc2ae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232fc2ae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231c0da50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231c0da50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31c0da50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31c0da50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232fc2ae8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232fc2ae8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32fc2ae8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232fc2ae8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Pro"/>
              <a:buNone/>
              <a:defRPr b="1" sz="2800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Pro"/>
              <a:buNone/>
              <a:defRPr b="1" sz="2800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Pro"/>
              <a:buNone/>
              <a:defRPr b="1" sz="2800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Pro"/>
              <a:buNone/>
              <a:defRPr b="1" sz="2800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Pro"/>
              <a:buNone/>
              <a:defRPr b="1" sz="2800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Pro"/>
              <a:buNone/>
              <a:defRPr b="1" sz="2800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Pro"/>
              <a:buNone/>
              <a:defRPr b="1" sz="2800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Pro"/>
              <a:buNone/>
              <a:defRPr b="1" sz="2800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Pro"/>
              <a:buNone/>
              <a:defRPr b="1" sz="2800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anken Grotesk"/>
              <a:buChar char="●"/>
              <a:defRPr sz="1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nken Grotesk"/>
              <a:buChar char="○"/>
              <a:def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nken Grotesk"/>
              <a:buChar char="■"/>
              <a:def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nken Grotesk"/>
              <a:buChar char="●"/>
              <a:def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nken Grotesk"/>
              <a:buChar char="○"/>
              <a:def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nken Grotesk"/>
              <a:buChar char="■"/>
              <a:def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nken Grotesk"/>
              <a:buChar char="●"/>
              <a:def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nken Grotesk"/>
              <a:buChar char="○"/>
              <a:def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nken Grotesk"/>
              <a:buChar char="■"/>
              <a:def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9" Type="http://schemas.openxmlformats.org/officeDocument/2006/relationships/image" Target="../media/image23.png"/><Relationship Id="rId5" Type="http://schemas.openxmlformats.org/officeDocument/2006/relationships/image" Target="../media/image10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Relationship Id="rId6" Type="http://schemas.openxmlformats.org/officeDocument/2006/relationships/image" Target="../media/image32.png"/><Relationship Id="rId7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28.png"/><Relationship Id="rId6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793150"/>
            <a:ext cx="8520600" cy="13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Conditional Diffusion on </a:t>
            </a:r>
            <a:endParaRPr sz="44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NYU Depth v2</a:t>
            </a:r>
            <a:endParaRPr sz="44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476000"/>
            <a:ext cx="85206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Advanced </a:t>
            </a:r>
            <a:r>
              <a:rPr lang="en-GB" sz="1800"/>
              <a:t>Deep Learning</a:t>
            </a:r>
            <a:endParaRPr sz="18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657525"/>
            <a:ext cx="85206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Nils Fahrni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Models</a:t>
            </a: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1470550" y="1017725"/>
            <a:ext cx="2857500" cy="3741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20">
                <a:latin typeface="Hanken Grotesk"/>
                <a:ea typeface="Hanken Grotesk"/>
                <a:cs typeface="Hanken Grotesk"/>
                <a:sym typeface="Hanken Grotesk"/>
              </a:rPr>
              <a:t>Attention</a:t>
            </a:r>
            <a:r>
              <a:rPr lang="en-GB" sz="2120"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r>
              <a:rPr lang="en-GB" sz="2120">
                <a:solidFill>
                  <a:srgbClr val="0000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U-Net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1645000" y="1536325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Down 1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2" name="Google Shape;182;p22"/>
          <p:cNvSpPr/>
          <p:nvPr/>
        </p:nvSpPr>
        <p:spPr>
          <a:xfrm>
            <a:off x="1645000" y="1882450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Down 2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3" name="Google Shape;183;p22"/>
          <p:cNvSpPr/>
          <p:nvPr/>
        </p:nvSpPr>
        <p:spPr>
          <a:xfrm>
            <a:off x="1645000" y="2228575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Down 3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1645000" y="2574700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Bottleneck 1 (256-&gt;512)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5" name="Google Shape;185;p22"/>
          <p:cNvSpPr/>
          <p:nvPr/>
        </p:nvSpPr>
        <p:spPr>
          <a:xfrm>
            <a:off x="1645000" y="2920825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Bottleneck 2 (512-&gt;512)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6" name="Google Shape;186;p22"/>
          <p:cNvSpPr/>
          <p:nvPr/>
        </p:nvSpPr>
        <p:spPr>
          <a:xfrm>
            <a:off x="1645000" y="3266950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Bottleneck 3 (512-&gt;256)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1645000" y="3613075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Up 1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1645000" y="3959200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Up 2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9" name="Google Shape;189;p22"/>
          <p:cNvSpPr/>
          <p:nvPr/>
        </p:nvSpPr>
        <p:spPr>
          <a:xfrm>
            <a:off x="1645000" y="4305325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Up 3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5421350" y="2008925"/>
            <a:ext cx="2857500" cy="1758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20">
                <a:latin typeface="Hanken Grotesk"/>
                <a:ea typeface="Hanken Grotesk"/>
                <a:cs typeface="Hanken Grotesk"/>
                <a:sym typeface="Hanken Grotesk"/>
              </a:rPr>
              <a:t>SelfAttention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1" name="Google Shape;191;p22"/>
          <p:cNvSpPr/>
          <p:nvPr/>
        </p:nvSpPr>
        <p:spPr>
          <a:xfrm>
            <a:off x="5595800" y="2527525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Key Proj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5595800" y="2873650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Query Proj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5595800" y="3219775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Value</a:t>
            </a: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 Proj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194" name="Google Shape;194;p22"/>
          <p:cNvCxnSpPr>
            <a:stCxn id="190" idx="1"/>
          </p:cNvCxnSpPr>
          <p:nvPr/>
        </p:nvCxnSpPr>
        <p:spPr>
          <a:xfrm rot="10800000">
            <a:off x="4150550" y="1870325"/>
            <a:ext cx="1270800" cy="101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2"/>
          <p:cNvCxnSpPr>
            <a:stCxn id="190" idx="1"/>
          </p:cNvCxnSpPr>
          <p:nvPr/>
        </p:nvCxnSpPr>
        <p:spPr>
          <a:xfrm rot="10800000">
            <a:off x="4150550" y="2226125"/>
            <a:ext cx="1270800" cy="66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2"/>
          <p:cNvCxnSpPr>
            <a:stCxn id="190" idx="1"/>
          </p:cNvCxnSpPr>
          <p:nvPr/>
        </p:nvCxnSpPr>
        <p:spPr>
          <a:xfrm rot="10800000">
            <a:off x="4150550" y="2557325"/>
            <a:ext cx="1270800" cy="3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2"/>
          <p:cNvCxnSpPr/>
          <p:nvPr/>
        </p:nvCxnSpPr>
        <p:spPr>
          <a:xfrm flipH="1">
            <a:off x="4150550" y="3266950"/>
            <a:ext cx="1270800" cy="101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2"/>
          <p:cNvCxnSpPr/>
          <p:nvPr/>
        </p:nvCxnSpPr>
        <p:spPr>
          <a:xfrm flipH="1">
            <a:off x="4150550" y="3266950"/>
            <a:ext cx="1270800" cy="66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2"/>
          <p:cNvCxnSpPr/>
          <p:nvPr/>
        </p:nvCxnSpPr>
        <p:spPr>
          <a:xfrm flipH="1">
            <a:off x="4150550" y="3266950"/>
            <a:ext cx="1270800" cy="3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Metrics</a:t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4679325" y="1398725"/>
            <a:ext cx="3222300" cy="2396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20">
                <a:latin typeface="Hanken Grotesk"/>
                <a:ea typeface="Hanken Grotesk"/>
                <a:cs typeface="Hanken Grotesk"/>
                <a:sym typeface="Hanken Grotesk"/>
              </a:rPr>
              <a:t>Fréchet Inception Distance (FID)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1242375" y="1398725"/>
            <a:ext cx="3222300" cy="2396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20">
                <a:latin typeface="Hanken Grotesk"/>
                <a:ea typeface="Hanken Grotesk"/>
                <a:cs typeface="Hanken Grotesk"/>
                <a:sym typeface="Hanken Grotesk"/>
              </a:rPr>
              <a:t>Peak Signal to Noise Ratio (PSNR)</a:t>
            </a:r>
            <a:endParaRPr sz="212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1312575" y="2274800"/>
            <a:ext cx="3008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Hanken Grotesk"/>
              <a:buChar char="-"/>
            </a:pPr>
            <a:r>
              <a:rPr lang="en-GB" sz="15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Focuses on pixel-level differences</a:t>
            </a:r>
            <a:endParaRPr sz="15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Hanken Grotesk"/>
              <a:buChar char="-"/>
            </a:pPr>
            <a:r>
              <a:rPr lang="en-GB" sz="15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Smooth outputs = High PSNR</a:t>
            </a:r>
            <a:endParaRPr sz="15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4786275" y="2274800"/>
            <a:ext cx="3008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Hanken Grotesk"/>
              <a:buChar char="-"/>
            </a:pPr>
            <a:r>
              <a:rPr lang="en-GB" sz="15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Aligns more closely with human perception</a:t>
            </a:r>
            <a:endParaRPr sz="15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Hanken Grotesk"/>
              <a:buChar char="-"/>
            </a:pPr>
            <a:r>
              <a:rPr lang="en-GB" sz="15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Was trained on ImageNet</a:t>
            </a:r>
            <a:endParaRPr sz="15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Hanken Grotesk"/>
              <a:buChar char="-"/>
            </a:pPr>
            <a:r>
              <a:rPr lang="en-GB" sz="15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Compares real images with generated with semantics</a:t>
            </a:r>
            <a:endParaRPr sz="15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Overfit Results</a:t>
            </a:r>
            <a:endParaRPr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263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137" y="1045663"/>
            <a:ext cx="3839724" cy="28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10954"/>
            <a:ext cx="9144000" cy="272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045675"/>
            <a:ext cx="4584075" cy="34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6475" y="1017725"/>
            <a:ext cx="3291391" cy="343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1251504"/>
            <a:ext cx="9144000" cy="272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44891" y="1017725"/>
            <a:ext cx="5454207" cy="409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on entire dataset</a:t>
            </a:r>
            <a:endParaRPr/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1750"/>
            <a:ext cx="8839201" cy="263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26480"/>
            <a:ext cx="9144003" cy="274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36391"/>
            <a:ext cx="9144000" cy="272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3762" y="1017725"/>
            <a:ext cx="5356476" cy="40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with Dropout Regularization</a:t>
            </a:r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262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42" y="1170125"/>
            <a:ext cx="8839117" cy="26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0100"/>
            <a:ext cx="8839202" cy="26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588" y="1170112"/>
            <a:ext cx="8834815" cy="26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8325" y="1017725"/>
            <a:ext cx="5247351" cy="39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/>
          <p:nvPr>
            <p:ph type="title"/>
          </p:nvPr>
        </p:nvSpPr>
        <p:spPr>
          <a:xfrm>
            <a:off x="928200" y="1743000"/>
            <a:ext cx="7287600" cy="16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could prevent the model from collapsing into this single-toned color space?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with Histogram Equalization + Regularization</a:t>
            </a:r>
            <a:endParaRPr/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2629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14193"/>
            <a:ext cx="9144003" cy="274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24787"/>
            <a:ext cx="9144000" cy="27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0738" y="1017725"/>
            <a:ext cx="5182524" cy="38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59" name="Google Shape;259;p29"/>
          <p:cNvSpPr txBox="1"/>
          <p:nvPr/>
        </p:nvSpPr>
        <p:spPr>
          <a:xfrm>
            <a:off x="1370675" y="1648350"/>
            <a:ext cx="669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anken Grotesk"/>
              <a:buChar char="-"/>
            </a:pPr>
            <a:r>
              <a:rPr lang="en-GB" sz="1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Dataset is quite complex</a:t>
            </a:r>
            <a:endParaRPr sz="18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anken Grotesk"/>
              <a:buChar char="-"/>
            </a:pPr>
            <a:r>
              <a:rPr lang="en-GB" sz="1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Color space is relatively uniform</a:t>
            </a:r>
            <a:endParaRPr sz="18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anken Grotesk"/>
              <a:buChar char="-"/>
            </a:pPr>
            <a:r>
              <a:rPr lang="en-GB" sz="1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Histogram Equalization was a game changer</a:t>
            </a:r>
            <a:endParaRPr sz="18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Outlook</a:t>
            </a:r>
            <a:endParaRPr/>
          </a:p>
        </p:txBody>
      </p:sp>
      <p:sp>
        <p:nvSpPr>
          <p:cNvPr id="265" name="Google Shape;265;p30"/>
          <p:cNvSpPr txBox="1"/>
          <p:nvPr/>
        </p:nvSpPr>
        <p:spPr>
          <a:xfrm>
            <a:off x="1637825" y="2063850"/>
            <a:ext cx="669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anken Grotesk"/>
              <a:buChar char="-"/>
            </a:pPr>
            <a:r>
              <a:rPr lang="en-GB" sz="1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Metrics</a:t>
            </a:r>
            <a:endParaRPr sz="18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anken Grotesk"/>
              <a:buChar char="-"/>
            </a:pPr>
            <a:r>
              <a:rPr lang="en-GB" sz="1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Linear vs. Cosine Noise Schedule</a:t>
            </a:r>
            <a:endParaRPr sz="18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anken Grotesk"/>
              <a:buChar char="-"/>
            </a:pPr>
            <a:r>
              <a:rPr lang="en-GB" sz="1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Preprocessing needs improvement (i.e. a pipeline)</a:t>
            </a:r>
            <a:endParaRPr sz="18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anken Grotesk"/>
              <a:buChar char="-"/>
            </a:pPr>
            <a:r>
              <a:rPr lang="en-GB" sz="1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Classifier Free Guidance</a:t>
            </a:r>
            <a:endParaRPr sz="18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9038"/>
            <a:ext cx="8839200" cy="2565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9863"/>
            <a:ext cx="8839200" cy="2523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340870"/>
            <a:ext cx="8839198" cy="246178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4294967295" type="title"/>
          </p:nvPr>
        </p:nvSpPr>
        <p:spPr>
          <a:xfrm>
            <a:off x="311700" y="437125"/>
            <a:ext cx="8520600" cy="7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Taking a glimpse into the dataset</a:t>
            </a:r>
            <a:endParaRPr b="1">
              <a:latin typeface="Crimson Pro"/>
              <a:ea typeface="Crimson Pro"/>
              <a:cs typeface="Crimson Pro"/>
              <a:sym typeface="Crimson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37125"/>
            <a:ext cx="85206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challenges with NYU Depth v2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825" y="1498450"/>
            <a:ext cx="4724725" cy="2398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1434950"/>
            <a:ext cx="26103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0520" lvl="0" marL="457200" rtl="0" algn="l">
              <a:spcBef>
                <a:spcPts val="0"/>
              </a:spcBef>
              <a:spcAft>
                <a:spcPts val="0"/>
              </a:spcAft>
              <a:buSzPts val="1920"/>
              <a:buFont typeface="Hanken Grotesk"/>
              <a:buChar char="-"/>
            </a:pPr>
            <a:r>
              <a:rPr b="0" lang="en-GB" sz="1920">
                <a:latin typeface="Hanken Grotesk"/>
                <a:ea typeface="Hanken Grotesk"/>
                <a:cs typeface="Hanken Grotesk"/>
                <a:sym typeface="Hanken Grotesk"/>
              </a:rPr>
              <a:t>White border</a:t>
            </a:r>
            <a:endParaRPr b="0" sz="192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1791750"/>
            <a:ext cx="36252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49758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Hanken Grotesk"/>
              <a:buChar char="-"/>
            </a:pPr>
            <a:r>
              <a:rPr b="0" lang="en-GB" sz="2120">
                <a:latin typeface="Hanken Grotesk"/>
                <a:ea typeface="Hanken Grotesk"/>
                <a:cs typeface="Hanken Grotesk"/>
                <a:sym typeface="Hanken Grotesk"/>
              </a:rPr>
              <a:t>High resolution, </a:t>
            </a:r>
            <a:br>
              <a:rPr b="0" lang="en-GB" sz="2120">
                <a:latin typeface="Hanken Grotesk"/>
                <a:ea typeface="Hanken Grotesk"/>
                <a:cs typeface="Hanken Grotesk"/>
                <a:sym typeface="Hanken Grotesk"/>
              </a:rPr>
            </a:br>
            <a:r>
              <a:rPr b="0" lang="en-GB" sz="2120">
                <a:latin typeface="Hanken Grotesk"/>
                <a:ea typeface="Hanken Grotesk"/>
                <a:cs typeface="Hanken Grotesk"/>
                <a:sym typeface="Hanken Grotesk"/>
              </a:rPr>
              <a:t>low memory</a:t>
            </a:r>
            <a:endParaRPr b="0" sz="212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825" y="1162350"/>
            <a:ext cx="4186526" cy="370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4200" y="1353125"/>
            <a:ext cx="5405975" cy="295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8100" y="1473363"/>
            <a:ext cx="5358175" cy="26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2408000"/>
            <a:ext cx="31926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49758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Hanken Grotesk"/>
              <a:buChar char="-"/>
            </a:pPr>
            <a:r>
              <a:rPr b="0" lang="en-GB" sz="2120">
                <a:latin typeface="Hanken Grotesk"/>
                <a:ea typeface="Hanken Grotesk"/>
                <a:cs typeface="Hanken Grotesk"/>
                <a:sym typeface="Hanken Grotesk"/>
              </a:rPr>
              <a:t>894 classes with just 1449 images</a:t>
            </a:r>
            <a:endParaRPr b="0" sz="212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7938" y="1203825"/>
            <a:ext cx="4436301" cy="36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Ensuring the model will be able to learn the classes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474" y="1152475"/>
            <a:ext cx="4438199" cy="39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753" y="3252813"/>
            <a:ext cx="201725" cy="2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Preprocessing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201" y="1201475"/>
            <a:ext cx="6909599" cy="19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5">
            <a:alphaModFix/>
          </a:blip>
          <a:srcRect b="23241" l="0" r="90587" t="53739"/>
          <a:stretch/>
        </p:blipFill>
        <p:spPr>
          <a:xfrm>
            <a:off x="1751875" y="3713550"/>
            <a:ext cx="963449" cy="93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p17"/>
          <p:cNvCxnSpPr/>
          <p:nvPr/>
        </p:nvCxnSpPr>
        <p:spPr>
          <a:xfrm>
            <a:off x="2233600" y="3125850"/>
            <a:ext cx="0" cy="5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7"/>
          <p:cNvCxnSpPr/>
          <p:nvPr/>
        </p:nvCxnSpPr>
        <p:spPr>
          <a:xfrm>
            <a:off x="4412925" y="3125850"/>
            <a:ext cx="0" cy="5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" name="Google Shape;94;p17"/>
          <p:cNvSpPr/>
          <p:nvPr/>
        </p:nvSpPr>
        <p:spPr>
          <a:xfrm>
            <a:off x="4344375" y="3730100"/>
            <a:ext cx="137100" cy="9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95" name="Google Shape;95;p17"/>
          <p:cNvCxnSpPr/>
          <p:nvPr/>
        </p:nvCxnSpPr>
        <p:spPr>
          <a:xfrm>
            <a:off x="6723625" y="3016250"/>
            <a:ext cx="0" cy="2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" name="Google Shape;96;p17"/>
          <p:cNvSpPr/>
          <p:nvPr/>
        </p:nvSpPr>
        <p:spPr>
          <a:xfrm>
            <a:off x="6655063" y="3730100"/>
            <a:ext cx="137100" cy="90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97" name="Google Shape;97;p17"/>
          <p:cNvCxnSpPr/>
          <p:nvPr/>
        </p:nvCxnSpPr>
        <p:spPr>
          <a:xfrm>
            <a:off x="4412928" y="3353675"/>
            <a:ext cx="216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" name="Google Shape;98;p17"/>
          <p:cNvSpPr txBox="1"/>
          <p:nvPr/>
        </p:nvSpPr>
        <p:spPr>
          <a:xfrm>
            <a:off x="3334725" y="4708150"/>
            <a:ext cx="215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Class Conditioning Vector</a:t>
            </a:r>
            <a:endParaRPr sz="12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5613100" y="4708150"/>
            <a:ext cx="215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Depth Conditioning Vector</a:t>
            </a:r>
            <a:endParaRPr sz="12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919125" y="4708150"/>
            <a:ext cx="262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Standardized / Normalized Images</a:t>
            </a:r>
            <a:endParaRPr sz="12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101" name="Google Shape;101;p17"/>
          <p:cNvCxnSpPr/>
          <p:nvPr/>
        </p:nvCxnSpPr>
        <p:spPr>
          <a:xfrm>
            <a:off x="6723625" y="3473350"/>
            <a:ext cx="0" cy="2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7"/>
          <p:cNvSpPr txBox="1"/>
          <p:nvPr/>
        </p:nvSpPr>
        <p:spPr>
          <a:xfrm>
            <a:off x="6792175" y="3199775"/>
            <a:ext cx="199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Per-class overlap, average</a:t>
            </a:r>
            <a:endParaRPr sz="8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DDPM Paper Inspiration</a:t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2956375" y="1938275"/>
            <a:ext cx="3358500" cy="1464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Hanken Grotesk"/>
                <a:ea typeface="Hanken Grotesk"/>
                <a:cs typeface="Hanken Grotesk"/>
                <a:sym typeface="Hanken Grotesk"/>
              </a:rPr>
              <a:t>Diffusion Scheduler</a:t>
            </a:r>
            <a:endParaRPr b="1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1959400" y="2646725"/>
            <a:ext cx="913500" cy="110100"/>
          </a:xfrm>
          <a:prstGeom prst="rightArrow">
            <a:avLst>
              <a:gd fmla="val 2852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8901" y="2416825"/>
            <a:ext cx="3053449" cy="7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4">
            <a:alphaModFix/>
          </a:blip>
          <a:srcRect b="0" l="32836" r="0" t="0"/>
          <a:stretch/>
        </p:blipFill>
        <p:spPr>
          <a:xfrm>
            <a:off x="919496" y="3507475"/>
            <a:ext cx="41742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2663" y="3581925"/>
            <a:ext cx="32385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500" y="1937300"/>
            <a:ext cx="1495425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95324" y="1937300"/>
            <a:ext cx="1495425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/>
          <p:nvPr/>
        </p:nvSpPr>
        <p:spPr>
          <a:xfrm>
            <a:off x="6398350" y="2646725"/>
            <a:ext cx="913500" cy="110100"/>
          </a:xfrm>
          <a:prstGeom prst="rightArrow">
            <a:avLst>
              <a:gd fmla="val 2852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1984050" y="831375"/>
            <a:ext cx="517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Ho et al. (2020)</a:t>
            </a:r>
            <a:endParaRPr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Implementing DDPM Paper</a:t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850" y="1546978"/>
            <a:ext cx="7180275" cy="28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271550" y="1105350"/>
            <a:ext cx="392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Forward Diffusion</a:t>
            </a:r>
            <a:endParaRPr sz="11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2315600" y="1378050"/>
            <a:ext cx="4421400" cy="83700"/>
          </a:xfrm>
          <a:prstGeom prst="rightArrow">
            <a:avLst>
              <a:gd fmla="val 23178" name="adj1"/>
              <a:gd fmla="val 8255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218" y="1177275"/>
            <a:ext cx="719757" cy="2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Models</a:t>
            </a: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1312775" y="1918675"/>
            <a:ext cx="2857500" cy="1920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20">
                <a:latin typeface="Hanken Grotesk"/>
                <a:ea typeface="Hanken Grotesk"/>
                <a:cs typeface="Hanken Grotesk"/>
                <a:sym typeface="Hanken Grotesk"/>
              </a:rPr>
              <a:t>Baseline</a:t>
            </a:r>
            <a:r>
              <a:rPr lang="en-GB" sz="2120">
                <a:solidFill>
                  <a:srgbClr val="0000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U-Net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1487225" y="2437275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Down</a:t>
            </a: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 1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1487225" y="2876625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Bottleneck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1487225" y="3320775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Up</a:t>
            </a: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 1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4595025" y="1374525"/>
            <a:ext cx="3189600" cy="3354300"/>
          </a:xfrm>
          <a:prstGeom prst="rect">
            <a:avLst/>
          </a:prstGeom>
          <a:solidFill>
            <a:srgbClr val="EEEEEE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20">
                <a:latin typeface="Hanken Grotesk"/>
                <a:ea typeface="Hanken Grotesk"/>
                <a:cs typeface="Hanken Grotesk"/>
                <a:sym typeface="Hanken Grotesk"/>
              </a:rPr>
              <a:t>Down</a:t>
            </a:r>
            <a:r>
              <a:rPr lang="en-GB" sz="2120">
                <a:solidFill>
                  <a:srgbClr val="0000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Block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4769475" y="1918550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Conv2d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4769475" y="2290400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GroupNorm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4769475" y="2662250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GELU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4769475" y="3034100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Conv2d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4769475" y="3405950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GroupNorm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7319000" y="1918675"/>
            <a:ext cx="141600" cy="1818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 rot="5400000">
            <a:off x="6476875" y="2572425"/>
            <a:ext cx="22509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Double Conv Block x2</a:t>
            </a:r>
            <a:endParaRPr>
              <a:solidFill>
                <a:srgbClr val="595959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4769475" y="3777800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SiLU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4769475" y="4149650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Linear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7319000" y="3777800"/>
            <a:ext cx="141600" cy="700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 rot="5400000">
            <a:off x="7285525" y="3899150"/>
            <a:ext cx="633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95959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Emb</a:t>
            </a:r>
            <a:endParaRPr>
              <a:solidFill>
                <a:srgbClr val="595959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pSp>
        <p:nvGrpSpPr>
          <p:cNvPr id="147" name="Google Shape;147;p20"/>
          <p:cNvGrpSpPr/>
          <p:nvPr/>
        </p:nvGrpSpPr>
        <p:grpSpPr>
          <a:xfrm>
            <a:off x="4571725" y="1312725"/>
            <a:ext cx="3236200" cy="3477900"/>
            <a:chOff x="4571725" y="1312725"/>
            <a:chExt cx="3236200" cy="3477900"/>
          </a:xfrm>
        </p:grpSpPr>
        <p:sp>
          <p:nvSpPr>
            <p:cNvPr id="148" name="Google Shape;148;p20"/>
            <p:cNvSpPr/>
            <p:nvPr/>
          </p:nvSpPr>
          <p:spPr>
            <a:xfrm>
              <a:off x="4571725" y="1312725"/>
              <a:ext cx="3189600" cy="3477900"/>
            </a:xfrm>
            <a:prstGeom prst="rect">
              <a:avLst/>
            </a:prstGeom>
            <a:solidFill>
              <a:srgbClr val="EEEEEE"/>
            </a:solidFill>
            <a:ln cap="flat" cmpd="sng" w="2857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120">
                  <a:latin typeface="Hanken Grotesk"/>
                  <a:ea typeface="Hanken Grotesk"/>
                  <a:cs typeface="Hanken Grotesk"/>
                  <a:sym typeface="Hanken Grotesk"/>
                </a:rPr>
                <a:t>Up</a:t>
              </a:r>
              <a:r>
                <a:rPr lang="en-GB" sz="2120">
                  <a:solidFill>
                    <a:srgbClr val="000000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 Block</a:t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4746175" y="1856750"/>
              <a:ext cx="2508600" cy="320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Hanken Grotesk"/>
                  <a:ea typeface="Hanken Grotesk"/>
                  <a:cs typeface="Hanken Grotesk"/>
                  <a:sym typeface="Hanken Grotesk"/>
                </a:rPr>
                <a:t>Upsample</a:t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50" name="Google Shape;150;p20"/>
            <p:cNvSpPr/>
            <p:nvPr/>
          </p:nvSpPr>
          <p:spPr>
            <a:xfrm>
              <a:off x="4746175" y="2304800"/>
              <a:ext cx="2508600" cy="320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Hanken Grotesk"/>
                  <a:ea typeface="Hanken Grotesk"/>
                  <a:cs typeface="Hanken Grotesk"/>
                  <a:sym typeface="Hanken Grotesk"/>
                </a:rPr>
                <a:t>GroupNorm</a:t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4746175" y="2676650"/>
              <a:ext cx="2508600" cy="320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Hanken Grotesk"/>
                  <a:ea typeface="Hanken Grotesk"/>
                  <a:cs typeface="Hanken Grotesk"/>
                  <a:sym typeface="Hanken Grotesk"/>
                </a:rPr>
                <a:t>GELU</a:t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4746175" y="3048500"/>
              <a:ext cx="2508600" cy="320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Hanken Grotesk"/>
                  <a:ea typeface="Hanken Grotesk"/>
                  <a:cs typeface="Hanken Grotesk"/>
                  <a:sym typeface="Hanken Grotesk"/>
                </a:rPr>
                <a:t>Conv2d</a:t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4746175" y="3420350"/>
              <a:ext cx="2508600" cy="320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Hanken Grotesk"/>
                  <a:ea typeface="Hanken Grotesk"/>
                  <a:cs typeface="Hanken Grotesk"/>
                  <a:sym typeface="Hanken Grotesk"/>
                </a:rPr>
                <a:t>GroupNorm</a:t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7295700" y="2304800"/>
              <a:ext cx="141600" cy="14319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55" name="Google Shape;155;p20"/>
            <p:cNvSpPr txBox="1"/>
            <p:nvPr/>
          </p:nvSpPr>
          <p:spPr>
            <a:xfrm rot="5400000">
              <a:off x="6453575" y="2791850"/>
              <a:ext cx="22509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595959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Double Conv Block x2</a:t>
              </a:r>
              <a:endParaRPr>
                <a:solidFill>
                  <a:srgbClr val="595959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4746175" y="3916625"/>
              <a:ext cx="2508600" cy="320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Hanken Grotesk"/>
                  <a:ea typeface="Hanken Grotesk"/>
                  <a:cs typeface="Hanken Grotesk"/>
                  <a:sym typeface="Hanken Grotesk"/>
                </a:rPr>
                <a:t>SiLU</a:t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4746175" y="4288475"/>
              <a:ext cx="2508600" cy="320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Hanken Grotesk"/>
                  <a:ea typeface="Hanken Grotesk"/>
                  <a:cs typeface="Hanken Grotesk"/>
                  <a:sym typeface="Hanken Grotesk"/>
                </a:rPr>
                <a:t>Linear</a:t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58" name="Google Shape;158;p20"/>
            <p:cNvSpPr/>
            <p:nvPr/>
          </p:nvSpPr>
          <p:spPr>
            <a:xfrm>
              <a:off x="7295700" y="3912650"/>
              <a:ext cx="141600" cy="7005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59" name="Google Shape;159;p20"/>
            <p:cNvSpPr txBox="1"/>
            <p:nvPr/>
          </p:nvSpPr>
          <p:spPr>
            <a:xfrm rot="5400000">
              <a:off x="7262225" y="4034000"/>
              <a:ext cx="6336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595959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Emb</a:t>
              </a:r>
              <a:endParaRPr>
                <a:solidFill>
                  <a:srgbClr val="595959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Models</a:t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3143250" y="1017725"/>
            <a:ext cx="2857500" cy="3741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20">
                <a:latin typeface="Hanken Grotesk"/>
                <a:ea typeface="Hanken Grotesk"/>
                <a:cs typeface="Hanken Grotesk"/>
                <a:sym typeface="Hanken Grotesk"/>
              </a:rPr>
              <a:t>Vanilla </a:t>
            </a:r>
            <a:r>
              <a:rPr lang="en-GB" sz="2120">
                <a:solidFill>
                  <a:srgbClr val="0000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U-Net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3317700" y="1536325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Down 1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3317700" y="1882450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Down 2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3317700" y="2228575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Down 3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3317700" y="2574700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Bottleneck 1 (256-&gt;512)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3317700" y="2920825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Bottleneck 2 (512-&gt;512)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3317700" y="3266950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Bottleneck 3 (512-&gt;256)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3317700" y="3613075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Up</a:t>
            </a: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 1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73" name="Google Shape;173;p21"/>
          <p:cNvSpPr/>
          <p:nvPr/>
        </p:nvSpPr>
        <p:spPr>
          <a:xfrm>
            <a:off x="3317700" y="3959200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Up 2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74" name="Google Shape;174;p21"/>
          <p:cNvSpPr/>
          <p:nvPr/>
        </p:nvSpPr>
        <p:spPr>
          <a:xfrm>
            <a:off x="3317700" y="4305325"/>
            <a:ext cx="2508600" cy="320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Up 3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